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0"/>
  </p:notesMasterIdLst>
  <p:sldIdLst>
    <p:sldId id="257" r:id="rId2"/>
    <p:sldId id="259" r:id="rId3"/>
    <p:sldId id="261" r:id="rId4"/>
    <p:sldId id="260" r:id="rId5"/>
    <p:sldId id="274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5" r:id="rId15"/>
    <p:sldId id="276" r:id="rId16"/>
    <p:sldId id="271" r:id="rId17"/>
    <p:sldId id="277" r:id="rId18"/>
    <p:sldId id="272" r:id="rId19"/>
    <p:sldId id="278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79" r:id="rId28"/>
    <p:sldId id="273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47"/>
    <p:restoredTop sz="94243"/>
  </p:normalViewPr>
  <p:slideViewPr>
    <p:cSldViewPr snapToGrid="0" snapToObjects="1">
      <p:cViewPr>
        <p:scale>
          <a:sx n="77" d="100"/>
          <a:sy n="77" d="100"/>
        </p:scale>
        <p:origin x="1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png>
</file>

<file path=ppt/media/image18.png>
</file>

<file path=ppt/media/image19.tiff>
</file>

<file path=ppt/media/image2.jpg>
</file>

<file path=ppt/media/image20.png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png>
</file>

<file path=ppt/media/image30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27CA5-CD77-3646-830C-1DF80E7CA754}" type="datetimeFigureOut">
              <a:rPr lang="en-US" smtClean="0"/>
              <a:t>9/14/17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2F1A4-1479-FE44-9076-AD0D721BE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34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2A22A-D7A3-0B44-9902-2F44BE90BD91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92B16-7930-6A46-8DDF-A369C7403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13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4" Type="http://schemas.openxmlformats.org/officeDocument/2006/relationships/image" Target="../media/image21.tiff"/><Relationship Id="rId5" Type="http://schemas.openxmlformats.org/officeDocument/2006/relationships/image" Target="../media/image3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266" y="1668118"/>
            <a:ext cx="2540000" cy="3124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84118" y="704433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Distributed version control with </a:t>
            </a:r>
            <a:r>
              <a:rPr lang="en-US" sz="3600" dirty="0" err="1" smtClean="0"/>
              <a:t>Git</a:t>
            </a:r>
            <a:endParaRPr lang="en-US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5130800" y="1864617"/>
            <a:ext cx="3403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Part 2:</a:t>
            </a:r>
          </a:p>
          <a:p>
            <a:r>
              <a:rPr lang="en-US" sz="2800" i="1" dirty="0" smtClean="0"/>
              <a:t>Working with remotes</a:t>
            </a:r>
            <a:endParaRPr lang="en-US" sz="2800" i="1" dirty="0"/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1964266" y="3687137"/>
            <a:ext cx="9143999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200" i="1" dirty="0" smtClean="0"/>
              <a:t>Daniel Sussman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104" y="5704912"/>
            <a:ext cx="1031990" cy="90337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601389" y="5312723"/>
            <a:ext cx="80149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https://</a:t>
            </a:r>
            <a:r>
              <a:rPr lang="en-US" sz="2800" dirty="0" err="1"/>
              <a:t>gitlab.com</a:t>
            </a:r>
            <a:r>
              <a:rPr lang="en-US" sz="2800" dirty="0"/>
              <a:t>/</a:t>
            </a:r>
            <a:r>
              <a:rPr lang="en-US" sz="2800" dirty="0" err="1"/>
              <a:t>dmsussman</a:t>
            </a:r>
            <a:r>
              <a:rPr lang="en-US" sz="2800" dirty="0"/>
              <a:t>/</a:t>
            </a:r>
            <a:r>
              <a:rPr lang="en-US" sz="2800" dirty="0" err="1"/>
              <a:t>workingWithGit</a:t>
            </a:r>
            <a:r>
              <a:rPr lang="en-US" sz="28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885166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Let’s make a change and </a:t>
            </a:r>
            <a:r>
              <a:rPr lang="en-US" sz="3600" i="1" dirty="0" err="1" smtClean="0"/>
              <a:t>git</a:t>
            </a:r>
            <a:r>
              <a:rPr lang="en-US" sz="3600" i="1" dirty="0" smtClean="0"/>
              <a:t> push </a:t>
            </a:r>
            <a:r>
              <a:rPr lang="en-US" sz="3600" dirty="0" smtClean="0"/>
              <a:t>it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3175350" y="2245911"/>
            <a:ext cx="5968650" cy="15696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vim .</a:t>
            </a:r>
            <a:r>
              <a:rPr lang="en-US" sz="2400" dirty="0" err="1" smtClean="0"/>
              <a:t>gitignore</a:t>
            </a:r>
            <a:endParaRPr lang="en-US" sz="2400" dirty="0" smtClean="0"/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add .</a:t>
            </a:r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commit </a:t>
            </a:r>
            <a:r>
              <a:rPr lang="mr-IN" sz="2400" dirty="0" smtClean="0"/>
              <a:t>–</a:t>
            </a:r>
            <a:r>
              <a:rPr lang="en-US" sz="2400" dirty="0" smtClean="0"/>
              <a:t>m “added a </a:t>
            </a:r>
            <a:r>
              <a:rPr lang="en-US" sz="2400" dirty="0" err="1" smtClean="0"/>
              <a:t>gitignore</a:t>
            </a:r>
            <a:r>
              <a:rPr lang="en-US" sz="2400" dirty="0" smtClean="0"/>
              <a:t> file”</a:t>
            </a:r>
          </a:p>
          <a:p>
            <a:r>
              <a:rPr lang="en-US" sz="2400" dirty="0" smtClean="0"/>
              <a:t>$</a:t>
            </a:r>
            <a:r>
              <a:rPr lang="en-US" sz="2400" dirty="0" err="1" smtClean="0"/>
              <a:t>git</a:t>
            </a:r>
            <a:r>
              <a:rPr lang="en-US" sz="2400" dirty="0" smtClean="0"/>
              <a:t> push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159" y="4371422"/>
            <a:ext cx="4132841" cy="21923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2956"/>
            <a:ext cx="4483510" cy="21208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20080" y="3909757"/>
            <a:ext cx="10104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mtClean="0"/>
              <a:t>Before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6668588" y="3981291"/>
            <a:ext cx="8179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mtClean="0"/>
              <a:t>After</a:t>
            </a:r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2990774" y="1929816"/>
            <a:ext cx="2675723" cy="897881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5342" y="1929816"/>
            <a:ext cx="29054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Specifies untracked files or </a:t>
            </a:r>
            <a:r>
              <a:rPr lang="en-US" sz="2400" i="1" dirty="0" smtClean="0">
                <a:solidFill>
                  <a:srgbClr val="FF0000"/>
                </a:solidFill>
              </a:rPr>
              <a:t>patterns of files</a:t>
            </a:r>
            <a:r>
              <a:rPr lang="en-US" sz="2400" dirty="0" smtClean="0">
                <a:solidFill>
                  <a:srgbClr val="FF0000"/>
                </a:solidFill>
              </a:rPr>
              <a:t> to ignore </a:t>
            </a:r>
            <a:endParaRPr lang="en-US" sz="24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49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Getting new local copies: </a:t>
            </a:r>
            <a:r>
              <a:rPr lang="en-US" sz="3600" i="1" dirty="0" err="1" smtClean="0"/>
              <a:t>git</a:t>
            </a:r>
            <a:r>
              <a:rPr lang="en-US" sz="3600" i="1" dirty="0"/>
              <a:t> </a:t>
            </a:r>
            <a:r>
              <a:rPr lang="en-US" sz="3600" i="1" dirty="0" smtClean="0"/>
              <a:t>clone</a:t>
            </a:r>
            <a:endParaRPr lang="en-US" sz="3600" dirty="0"/>
          </a:p>
        </p:txBody>
      </p:sp>
      <p:sp>
        <p:nvSpPr>
          <p:cNvPr id="5" name="Rectangle 4"/>
          <p:cNvSpPr/>
          <p:nvPr/>
        </p:nvSpPr>
        <p:spPr>
          <a:xfrm>
            <a:off x="3101610" y="2116754"/>
            <a:ext cx="54134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It is easy to clone new copies:</a:t>
            </a:r>
            <a:endParaRPr lang="en-US" sz="24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3175350" y="2628294"/>
            <a:ext cx="5968650" cy="67710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</a:t>
            </a:r>
            <a:r>
              <a:rPr lang="en-US" sz="1400" dirty="0" err="1" smtClean="0"/>
              <a:t>git</a:t>
            </a:r>
            <a:r>
              <a:rPr lang="en-US" sz="1400" dirty="0" smtClean="0"/>
              <a:t> clone https</a:t>
            </a:r>
            <a:r>
              <a:rPr lang="en-US" sz="1400" dirty="0"/>
              <a:t>://</a:t>
            </a:r>
            <a:r>
              <a:rPr lang="en-US" sz="1400" dirty="0" err="1"/>
              <a:t>gitlab.com</a:t>
            </a:r>
            <a:r>
              <a:rPr lang="en-US" sz="1400" dirty="0"/>
              <a:t>/</a:t>
            </a:r>
            <a:r>
              <a:rPr lang="en-US" sz="1400" dirty="0" err="1"/>
              <a:t>dmsussman</a:t>
            </a:r>
            <a:r>
              <a:rPr lang="en-US" sz="1400" dirty="0"/>
              <a:t>/</a:t>
            </a:r>
            <a:r>
              <a:rPr lang="en-US" sz="1400" dirty="0" err="1"/>
              <a:t>workingWithGit.git</a:t>
            </a:r>
            <a:r>
              <a:rPr lang="en-US" sz="1400" dirty="0"/>
              <a:t> </a:t>
            </a:r>
            <a:endParaRPr lang="en-US" sz="1400" dirty="0" smtClean="0"/>
          </a:p>
          <a:p>
            <a:r>
              <a:rPr lang="en-US" sz="1400" dirty="0"/>
              <a:t>	</a:t>
            </a:r>
            <a:r>
              <a:rPr lang="en-US" sz="1400" dirty="0" smtClean="0"/>
              <a:t>	</a:t>
            </a:r>
            <a:r>
              <a:rPr lang="en-US" sz="1400" dirty="0" err="1" smtClean="0"/>
              <a:t>newDirectory</a:t>
            </a:r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3069415" y="3452934"/>
            <a:ext cx="54134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This copies the repository at the specified location and puts it in a new directory (called, in this case “</a:t>
            </a:r>
            <a:r>
              <a:rPr lang="en-US" sz="2400" dirty="0" err="1" smtClean="0"/>
              <a:t>newDirectory</a:t>
            </a:r>
            <a:r>
              <a:rPr lang="en-US" sz="2400" dirty="0" smtClean="0"/>
              <a:t>”)</a:t>
            </a:r>
            <a:endParaRPr lang="en-US" sz="2400" i="1" dirty="0"/>
          </a:p>
        </p:txBody>
      </p:sp>
      <p:sp>
        <p:nvSpPr>
          <p:cNvPr id="8" name="Rectangle 7"/>
          <p:cNvSpPr/>
          <p:nvPr/>
        </p:nvSpPr>
        <p:spPr>
          <a:xfrm>
            <a:off x="1537543" y="5195270"/>
            <a:ext cx="60930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Work on </a:t>
            </a:r>
            <a:r>
              <a:rPr lang="en-US" sz="2400" smtClean="0"/>
              <a:t>multiple machines, use as a backup, ...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8013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25117" y="1928416"/>
            <a:ext cx="9144000" cy="4044163"/>
            <a:chOff x="0" y="998697"/>
            <a:chExt cx="9144000" cy="4044163"/>
          </a:xfrm>
        </p:grpSpPr>
        <p:grpSp>
          <p:nvGrpSpPr>
            <p:cNvPr id="11" name="Group 10"/>
            <p:cNvGrpSpPr/>
            <p:nvPr/>
          </p:nvGrpSpPr>
          <p:grpSpPr>
            <a:xfrm>
              <a:off x="0" y="998697"/>
              <a:ext cx="9144000" cy="4044163"/>
              <a:chOff x="12051" y="1898445"/>
              <a:chExt cx="9144000" cy="4044163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051" y="1898445"/>
                <a:ext cx="9144000" cy="4044163"/>
              </a:xfrm>
              <a:prstGeom prst="rect">
                <a:avLst/>
              </a:prstGeom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373488" y="3920526"/>
                <a:ext cx="1412383" cy="18466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err="1" smtClean="0">
                    <a:solidFill>
                      <a:schemeClr val="bg1">
                        <a:lumMod val="65000"/>
                      </a:schemeClr>
                    </a:solidFill>
                  </a:rPr>
                  <a:t>Staniel</a:t>
                </a:r>
                <a:r>
                  <a:rPr lang="en-US" sz="600" dirty="0" smtClean="0">
                    <a:solidFill>
                      <a:schemeClr val="bg1">
                        <a:lumMod val="65000"/>
                      </a:schemeClr>
                    </a:solidFill>
                  </a:rPr>
                  <a:t> Sussman</a:t>
                </a:r>
                <a:endParaRPr lang="en-US" sz="6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714778" y="4286518"/>
                <a:ext cx="2369127" cy="276999"/>
              </a:xfrm>
              <a:prstGeom prst="rect">
                <a:avLst/>
              </a:prstGeom>
              <a:solidFill>
                <a:srgbClr val="1D8CDF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 smtClean="0">
                    <a:solidFill>
                      <a:schemeClr val="bg1"/>
                    </a:solidFill>
                  </a:rPr>
                  <a:t>Staniel</a:t>
                </a:r>
                <a:r>
                  <a:rPr lang="en-US" sz="1200" dirty="0" smtClean="0">
                    <a:solidFill>
                      <a:schemeClr val="bg1"/>
                    </a:solidFill>
                  </a:rPr>
                  <a:t> Sussman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0" name="Rectangle 19"/>
            <p:cNvSpPr/>
            <p:nvPr/>
          </p:nvSpPr>
          <p:spPr>
            <a:xfrm>
              <a:off x="2385590" y="2106157"/>
              <a:ext cx="116378" cy="1662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Let’s get collaborative!</a:t>
            </a:r>
            <a:endParaRPr lang="en-US" sz="3600" dirty="0"/>
          </a:p>
        </p:txBody>
      </p:sp>
      <p:sp>
        <p:nvSpPr>
          <p:cNvPr id="5" name="Oval 4"/>
          <p:cNvSpPr/>
          <p:nvPr/>
        </p:nvSpPr>
        <p:spPr>
          <a:xfrm>
            <a:off x="6209071" y="1596988"/>
            <a:ext cx="988142" cy="897881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51" y="3607685"/>
            <a:ext cx="3291588" cy="1126547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07639" y="5810746"/>
            <a:ext cx="73114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I’ll add </a:t>
            </a:r>
            <a:r>
              <a:rPr lang="en-US" sz="2400" dirty="0" smtClean="0"/>
              <a:t>him </a:t>
            </a:r>
            <a:r>
              <a:rPr lang="en-US" sz="2400" dirty="0"/>
              <a:t>as a “Master”, which gives </a:t>
            </a:r>
            <a:r>
              <a:rPr lang="en-US" sz="2400" dirty="0" smtClean="0"/>
              <a:t>him </a:t>
            </a:r>
            <a:r>
              <a:rPr lang="en-US" sz="2400" dirty="0"/>
              <a:t>(almost) complete access to this repository</a:t>
            </a:r>
          </a:p>
        </p:txBody>
      </p:sp>
      <p:sp>
        <p:nvSpPr>
          <p:cNvPr id="8" name="Rectangle 7"/>
          <p:cNvSpPr/>
          <p:nvPr/>
        </p:nvSpPr>
        <p:spPr>
          <a:xfrm>
            <a:off x="1264790" y="5810746"/>
            <a:ext cx="73114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I </a:t>
            </a:r>
            <a:r>
              <a:rPr lang="en-US" sz="2400" dirty="0"/>
              <a:t>just searched for my friend, </a:t>
            </a:r>
            <a:r>
              <a:rPr lang="en-US" sz="2400" dirty="0" smtClean="0"/>
              <a:t>“</a:t>
            </a:r>
            <a:r>
              <a:rPr lang="en-US" sz="2400" dirty="0" err="1" smtClean="0"/>
              <a:t>Staniel</a:t>
            </a:r>
            <a:r>
              <a:rPr lang="en-US" sz="2400" dirty="0" smtClean="0"/>
              <a:t> Sussman” </a:t>
            </a:r>
            <a:r>
              <a:rPr lang="en-US" sz="2400" dirty="0"/>
              <a:t>and added </a:t>
            </a:r>
            <a:r>
              <a:rPr lang="en-US" sz="2400" dirty="0" smtClean="0"/>
              <a:t>him </a:t>
            </a:r>
            <a:r>
              <a:rPr lang="en-US" sz="2400" dirty="0"/>
              <a:t>to the </a:t>
            </a:r>
            <a:r>
              <a:rPr lang="en-US" sz="2400" dirty="0" smtClean="0"/>
              <a:t>project</a:t>
            </a:r>
            <a:endParaRPr lang="en-US" sz="24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139419" y="2614205"/>
            <a:ext cx="9144000" cy="3310759"/>
            <a:chOff x="0" y="697824"/>
            <a:chExt cx="9144000" cy="3310759"/>
          </a:xfrm>
        </p:grpSpPr>
        <p:grpSp>
          <p:nvGrpSpPr>
            <p:cNvPr id="16" name="Group 15"/>
            <p:cNvGrpSpPr/>
            <p:nvPr/>
          </p:nvGrpSpPr>
          <p:grpSpPr>
            <a:xfrm>
              <a:off x="0" y="697824"/>
              <a:ext cx="9144000" cy="3310759"/>
              <a:chOff x="0" y="697824"/>
              <a:chExt cx="9144000" cy="3310759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697824"/>
                <a:ext cx="9144000" cy="3310759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226531" y="2041414"/>
                <a:ext cx="802169" cy="18466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err="1" smtClean="0">
                    <a:solidFill>
                      <a:schemeClr val="bg1">
                        <a:lumMod val="65000"/>
                      </a:schemeClr>
                    </a:solidFill>
                  </a:rPr>
                  <a:t>Staniel</a:t>
                </a:r>
                <a:r>
                  <a:rPr lang="en-US" sz="600" dirty="0" smtClean="0">
                    <a:solidFill>
                      <a:schemeClr val="bg1">
                        <a:lumMod val="65000"/>
                      </a:schemeClr>
                    </a:solidFill>
                  </a:rPr>
                  <a:t> Sussman</a:t>
                </a:r>
                <a:endParaRPr lang="en-US" sz="6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2310938" y="1097280"/>
              <a:ext cx="116378" cy="1662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75033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Staniel</a:t>
            </a:r>
            <a:r>
              <a:rPr lang="en-US" sz="3600" dirty="0" smtClean="0"/>
              <a:t> </a:t>
            </a:r>
            <a:r>
              <a:rPr lang="en-US" sz="3600" i="1" dirty="0" err="1" smtClean="0"/>
              <a:t>git</a:t>
            </a:r>
            <a:r>
              <a:rPr lang="en-US" sz="3600" i="1" dirty="0" smtClean="0"/>
              <a:t> clones </a:t>
            </a:r>
            <a:r>
              <a:rPr lang="en-US" sz="3600" dirty="0" smtClean="0"/>
              <a:t>the repository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61" y="1887491"/>
            <a:ext cx="8737600" cy="14478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12058" y="1401799"/>
            <a:ext cx="87319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Plot twist: “</a:t>
            </a:r>
            <a:r>
              <a:rPr lang="en-US" sz="2000" dirty="0" err="1" smtClean="0"/>
              <a:t>Staniel</a:t>
            </a:r>
            <a:r>
              <a:rPr lang="en-US" sz="2000" dirty="0" smtClean="0"/>
              <a:t> Sussman” is also me, using the Manning Group </a:t>
            </a:r>
            <a:r>
              <a:rPr lang="en-US" sz="2000" dirty="0" err="1" smtClean="0"/>
              <a:t>GitLab</a:t>
            </a:r>
            <a:r>
              <a:rPr lang="en-US" sz="2000" dirty="0" smtClean="0"/>
              <a:t> account.</a:t>
            </a:r>
            <a:endParaRPr lang="en-US" sz="2000" dirty="0"/>
          </a:p>
        </p:txBody>
      </p:sp>
      <p:grpSp>
        <p:nvGrpSpPr>
          <p:cNvPr id="24" name="Group 23"/>
          <p:cNvGrpSpPr>
            <a:grpSpLocks noChangeAspect="1"/>
          </p:cNvGrpSpPr>
          <p:nvPr/>
        </p:nvGrpSpPr>
        <p:grpSpPr>
          <a:xfrm>
            <a:off x="6223258" y="4266774"/>
            <a:ext cx="687593" cy="671453"/>
            <a:chOff x="4151146" y="4269751"/>
            <a:chExt cx="458395" cy="447635"/>
          </a:xfrm>
        </p:grpSpPr>
        <p:sp>
          <p:nvSpPr>
            <p:cNvPr id="12" name="Cube 11"/>
            <p:cNvSpPr/>
            <p:nvPr/>
          </p:nvSpPr>
          <p:spPr>
            <a:xfrm>
              <a:off x="4151146" y="4269751"/>
              <a:ext cx="455287" cy="447635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4151146" y="464134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151146" y="456801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4151146" y="4483844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497632" y="4460810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4494523" y="4533143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494524" y="4373571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>
            <a:grpSpLocks noChangeAspect="1"/>
          </p:cNvGrpSpPr>
          <p:nvPr/>
        </p:nvGrpSpPr>
        <p:grpSpPr>
          <a:xfrm>
            <a:off x="7224197" y="5541713"/>
            <a:ext cx="687593" cy="671453"/>
            <a:chOff x="4151146" y="4269751"/>
            <a:chExt cx="458395" cy="447635"/>
          </a:xfrm>
        </p:grpSpPr>
        <p:sp>
          <p:nvSpPr>
            <p:cNvPr id="26" name="Cube 25"/>
            <p:cNvSpPr/>
            <p:nvPr/>
          </p:nvSpPr>
          <p:spPr>
            <a:xfrm>
              <a:off x="4151146" y="4269751"/>
              <a:ext cx="455287" cy="447635"/>
            </a:xfrm>
            <a:prstGeom prst="cub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4151146" y="464134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4151146" y="456801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151146" y="4483844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4497632" y="4460810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4494523" y="4533143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4494524" y="4373571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>
            <a:grpSpLocks noChangeAspect="1"/>
          </p:cNvGrpSpPr>
          <p:nvPr/>
        </p:nvGrpSpPr>
        <p:grpSpPr>
          <a:xfrm>
            <a:off x="5098610" y="5541713"/>
            <a:ext cx="687593" cy="671453"/>
            <a:chOff x="4151146" y="4269751"/>
            <a:chExt cx="458395" cy="447635"/>
          </a:xfrm>
        </p:grpSpPr>
        <p:sp>
          <p:nvSpPr>
            <p:cNvPr id="34" name="Cube 33"/>
            <p:cNvSpPr/>
            <p:nvPr/>
          </p:nvSpPr>
          <p:spPr>
            <a:xfrm>
              <a:off x="4151146" y="4269751"/>
              <a:ext cx="455287" cy="447635"/>
            </a:xfrm>
            <a:prstGeom prst="cub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4151146" y="464134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151146" y="456801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4151146" y="4483844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4497632" y="4460810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V="1">
              <a:off x="4494523" y="4533143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V="1">
              <a:off x="4494524" y="4373571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Straight Arrow Connector 41"/>
          <p:cNvCxnSpPr/>
          <p:nvPr/>
        </p:nvCxnSpPr>
        <p:spPr>
          <a:xfrm flipV="1">
            <a:off x="5814595" y="5041167"/>
            <a:ext cx="352901" cy="43198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6223258" y="3933936"/>
            <a:ext cx="7906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GitLab</a:t>
            </a:r>
            <a:endParaRPr lang="en-US" dirty="0"/>
          </a:p>
        </p:txBody>
      </p:sp>
      <p:cxnSp>
        <p:nvCxnSpPr>
          <p:cNvPr id="50" name="Straight Arrow Connector 49"/>
          <p:cNvCxnSpPr/>
          <p:nvPr/>
        </p:nvCxnSpPr>
        <p:spPr>
          <a:xfrm rot="5400000" flipV="1">
            <a:off x="6895899" y="5000674"/>
            <a:ext cx="352901" cy="43198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4960842" y="6386109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Daniel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7191709" y="6386109"/>
            <a:ext cx="8183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 smtClean="0"/>
              <a:t>Staniel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010224" y="3445285"/>
            <a:ext cx="4941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/>
              <a:t>Three independent but linked </a:t>
            </a:r>
            <a:r>
              <a:rPr lang="en-US" sz="2400" dirty="0" smtClean="0"/>
              <a:t>copies</a:t>
            </a:r>
            <a:endParaRPr lang="en-US" sz="2400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97" y="4266656"/>
            <a:ext cx="33655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715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9" grpId="0"/>
      <p:bldP spid="53" grpId="0"/>
      <p:bldP spid="54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Staniel</a:t>
            </a:r>
            <a:r>
              <a:rPr lang="en-US" sz="3600" dirty="0" smtClean="0"/>
              <a:t> </a:t>
            </a:r>
            <a:r>
              <a:rPr lang="en-US" sz="3600" i="1" dirty="0" smtClean="0"/>
              <a:t>edits </a:t>
            </a:r>
            <a:r>
              <a:rPr lang="en-US" sz="3600" dirty="0" smtClean="0"/>
              <a:t>the repository</a:t>
            </a:r>
            <a:endParaRPr lang="en-US" sz="3600" dirty="0"/>
          </a:p>
        </p:txBody>
      </p:sp>
      <p:grpSp>
        <p:nvGrpSpPr>
          <p:cNvPr id="24" name="Group 23"/>
          <p:cNvGrpSpPr>
            <a:grpSpLocks noChangeAspect="1"/>
          </p:cNvGrpSpPr>
          <p:nvPr/>
        </p:nvGrpSpPr>
        <p:grpSpPr>
          <a:xfrm>
            <a:off x="6223258" y="4266774"/>
            <a:ext cx="687593" cy="671453"/>
            <a:chOff x="4151146" y="4269751"/>
            <a:chExt cx="458395" cy="447635"/>
          </a:xfrm>
        </p:grpSpPr>
        <p:sp>
          <p:nvSpPr>
            <p:cNvPr id="12" name="Cube 11"/>
            <p:cNvSpPr/>
            <p:nvPr/>
          </p:nvSpPr>
          <p:spPr>
            <a:xfrm>
              <a:off x="4151146" y="4269751"/>
              <a:ext cx="455287" cy="447635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4151146" y="464134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151146" y="456801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4151146" y="4483844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497632" y="4460810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4494523" y="4533143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494524" y="4373571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>
            <a:grpSpLocks noChangeAspect="1"/>
          </p:cNvGrpSpPr>
          <p:nvPr/>
        </p:nvGrpSpPr>
        <p:grpSpPr>
          <a:xfrm>
            <a:off x="5098610" y="5541713"/>
            <a:ext cx="687593" cy="671453"/>
            <a:chOff x="4151146" y="4269751"/>
            <a:chExt cx="458395" cy="447635"/>
          </a:xfrm>
        </p:grpSpPr>
        <p:sp>
          <p:nvSpPr>
            <p:cNvPr id="34" name="Cube 33"/>
            <p:cNvSpPr/>
            <p:nvPr/>
          </p:nvSpPr>
          <p:spPr>
            <a:xfrm>
              <a:off x="4151146" y="4269751"/>
              <a:ext cx="455287" cy="447635"/>
            </a:xfrm>
            <a:prstGeom prst="cub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4151146" y="464134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151146" y="456801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4151146" y="4483844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4497632" y="4460810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V="1">
              <a:off x="4494523" y="4533143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V="1">
              <a:off x="4494524" y="4373571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Straight Arrow Connector 41"/>
          <p:cNvCxnSpPr/>
          <p:nvPr/>
        </p:nvCxnSpPr>
        <p:spPr>
          <a:xfrm flipV="1">
            <a:off x="5814595" y="5041167"/>
            <a:ext cx="352901" cy="43198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6223258" y="3933936"/>
            <a:ext cx="7906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GitLab</a:t>
            </a:r>
            <a:endParaRPr lang="en-US" dirty="0"/>
          </a:p>
        </p:txBody>
      </p:sp>
      <p:cxnSp>
        <p:nvCxnSpPr>
          <p:cNvPr id="50" name="Straight Arrow Connector 49"/>
          <p:cNvCxnSpPr/>
          <p:nvPr/>
        </p:nvCxnSpPr>
        <p:spPr>
          <a:xfrm rot="5400000" flipV="1">
            <a:off x="6895899" y="5000674"/>
            <a:ext cx="352901" cy="43198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4960842" y="6386109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Daniel</a:t>
            </a:r>
            <a:endParaRPr lang="en-US" dirty="0"/>
          </a:p>
        </p:txBody>
      </p:sp>
      <p:sp>
        <p:nvSpPr>
          <p:cNvPr id="52" name="Rectangle 51"/>
          <p:cNvSpPr/>
          <p:nvPr/>
        </p:nvSpPr>
        <p:spPr>
          <a:xfrm>
            <a:off x="7191709" y="6386109"/>
            <a:ext cx="8183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 smtClean="0"/>
              <a:t>Staniel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175350" y="2245911"/>
            <a:ext cx="5968650" cy="15696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</a:t>
            </a:r>
            <a:r>
              <a:rPr lang="en-US" sz="2400" dirty="0" err="1" smtClean="0"/>
              <a:t>mkdir</a:t>
            </a:r>
            <a:r>
              <a:rPr lang="en-US" sz="2400" dirty="0" smtClean="0"/>
              <a:t> part2</a:t>
            </a:r>
          </a:p>
          <a:p>
            <a:r>
              <a:rPr lang="en-US" sz="2400" dirty="0" smtClean="0"/>
              <a:t>$ </a:t>
            </a:r>
            <a:r>
              <a:rPr lang="en-US" sz="2400" dirty="0"/>
              <a:t>vim part2/file1.txt</a:t>
            </a:r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add .</a:t>
            </a:r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</a:t>
            </a:r>
            <a:r>
              <a:rPr lang="en-US" sz="2400" dirty="0"/>
              <a:t>commit -m "starting part2"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7219534" y="5541713"/>
            <a:ext cx="692256" cy="789197"/>
            <a:chOff x="7219534" y="5541713"/>
            <a:chExt cx="692256" cy="789197"/>
          </a:xfrm>
        </p:grpSpPr>
        <p:sp>
          <p:nvSpPr>
            <p:cNvPr id="26" name="Cube 25"/>
            <p:cNvSpPr/>
            <p:nvPr/>
          </p:nvSpPr>
          <p:spPr>
            <a:xfrm>
              <a:off x="7224197" y="5541713"/>
              <a:ext cx="682931" cy="789197"/>
            </a:xfrm>
            <a:prstGeom prst="cub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7224197" y="609910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7224197" y="5989111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224197" y="5862853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7743926" y="5828302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7739263" y="5936801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7739264" y="5697443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7219534" y="621316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7734601" y="6047756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2"/>
          <a:srcRect l="13889" r="19807"/>
          <a:stretch/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23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6225197" y="4203547"/>
            <a:ext cx="692256" cy="789197"/>
            <a:chOff x="7219534" y="5541713"/>
            <a:chExt cx="692256" cy="789197"/>
          </a:xfrm>
        </p:grpSpPr>
        <p:sp>
          <p:nvSpPr>
            <p:cNvPr id="44" name="Cube 43"/>
            <p:cNvSpPr/>
            <p:nvPr/>
          </p:nvSpPr>
          <p:spPr>
            <a:xfrm>
              <a:off x="7224197" y="5541713"/>
              <a:ext cx="682931" cy="789197"/>
            </a:xfrm>
            <a:prstGeom prst="cub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/>
            <p:cNvCxnSpPr/>
            <p:nvPr/>
          </p:nvCxnSpPr>
          <p:spPr>
            <a:xfrm>
              <a:off x="7224197" y="609910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7224197" y="5989111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7224197" y="5862853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7743926" y="5828302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flipV="1">
              <a:off x="7739263" y="5936801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V="1">
              <a:off x="7739264" y="5697443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>
              <a:off x="7219534" y="621316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7734601" y="6047756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Staniel</a:t>
            </a:r>
            <a:r>
              <a:rPr lang="en-US" sz="3600" dirty="0" smtClean="0"/>
              <a:t> </a:t>
            </a:r>
            <a:r>
              <a:rPr lang="en-US" sz="3600" i="1" dirty="0" smtClean="0"/>
              <a:t>pushes </a:t>
            </a:r>
            <a:r>
              <a:rPr lang="en-US" sz="3600" dirty="0" smtClean="0"/>
              <a:t>the changes</a:t>
            </a:r>
            <a:endParaRPr lang="en-US" sz="3600" dirty="0"/>
          </a:p>
        </p:txBody>
      </p:sp>
      <p:grpSp>
        <p:nvGrpSpPr>
          <p:cNvPr id="33" name="Group 32"/>
          <p:cNvGrpSpPr>
            <a:grpSpLocks noChangeAspect="1"/>
          </p:cNvGrpSpPr>
          <p:nvPr/>
        </p:nvGrpSpPr>
        <p:grpSpPr>
          <a:xfrm>
            <a:off x="5098610" y="5541713"/>
            <a:ext cx="687593" cy="671453"/>
            <a:chOff x="4151146" y="4269751"/>
            <a:chExt cx="458395" cy="447635"/>
          </a:xfrm>
        </p:grpSpPr>
        <p:sp>
          <p:nvSpPr>
            <p:cNvPr id="34" name="Cube 33"/>
            <p:cNvSpPr/>
            <p:nvPr/>
          </p:nvSpPr>
          <p:spPr>
            <a:xfrm>
              <a:off x="4151146" y="4269751"/>
              <a:ext cx="455287" cy="447635"/>
            </a:xfrm>
            <a:prstGeom prst="cub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4151146" y="464134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4151146" y="456801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4151146" y="4483844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4497632" y="4460810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V="1">
              <a:off x="4494523" y="4533143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V="1">
              <a:off x="4494524" y="4373571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Straight Arrow Connector 41"/>
          <p:cNvCxnSpPr/>
          <p:nvPr/>
        </p:nvCxnSpPr>
        <p:spPr>
          <a:xfrm flipV="1">
            <a:off x="5814595" y="5041167"/>
            <a:ext cx="352901" cy="43198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6230458" y="3779016"/>
            <a:ext cx="7906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GitLab</a:t>
            </a:r>
            <a:endParaRPr lang="en-US" dirty="0"/>
          </a:p>
        </p:txBody>
      </p:sp>
      <p:cxnSp>
        <p:nvCxnSpPr>
          <p:cNvPr id="50" name="Straight Arrow Connector 49"/>
          <p:cNvCxnSpPr/>
          <p:nvPr/>
        </p:nvCxnSpPr>
        <p:spPr>
          <a:xfrm rot="5400000" flipV="1">
            <a:off x="6895899" y="5000674"/>
            <a:ext cx="352901" cy="43198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4960842" y="6386109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Daniel</a:t>
            </a:r>
            <a:endParaRPr lang="en-US" dirty="0"/>
          </a:p>
        </p:txBody>
      </p:sp>
      <p:sp>
        <p:nvSpPr>
          <p:cNvPr id="52" name="Rectangle 51"/>
          <p:cNvSpPr/>
          <p:nvPr/>
        </p:nvSpPr>
        <p:spPr>
          <a:xfrm>
            <a:off x="7191709" y="6386109"/>
            <a:ext cx="8183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 smtClean="0"/>
              <a:t>Staniel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175350" y="2245911"/>
            <a:ext cx="5968650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push</a:t>
            </a:r>
            <a:endParaRPr lang="en-US" sz="2400" dirty="0"/>
          </a:p>
        </p:txBody>
      </p:sp>
      <p:grpSp>
        <p:nvGrpSpPr>
          <p:cNvPr id="3" name="Group 2"/>
          <p:cNvGrpSpPr/>
          <p:nvPr/>
        </p:nvGrpSpPr>
        <p:grpSpPr>
          <a:xfrm>
            <a:off x="7219534" y="5541713"/>
            <a:ext cx="692256" cy="789197"/>
            <a:chOff x="7219534" y="5541713"/>
            <a:chExt cx="692256" cy="789197"/>
          </a:xfrm>
        </p:grpSpPr>
        <p:sp>
          <p:nvSpPr>
            <p:cNvPr id="26" name="Cube 25"/>
            <p:cNvSpPr/>
            <p:nvPr/>
          </p:nvSpPr>
          <p:spPr>
            <a:xfrm>
              <a:off x="7224197" y="5541713"/>
              <a:ext cx="682931" cy="789197"/>
            </a:xfrm>
            <a:prstGeom prst="cub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7224197" y="609910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7224197" y="5989111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224197" y="5862853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7743926" y="5828302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7739263" y="5936801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7739264" y="5697443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7219534" y="621316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7734601" y="6047756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2"/>
          <a:srcRect l="13889" r="19807"/>
          <a:stretch/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364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8259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Daniel’s repository </a:t>
            </a:r>
            <a:r>
              <a:rPr lang="en-US" sz="3600" i="1" dirty="0" smtClean="0"/>
              <a:t>does not</a:t>
            </a:r>
            <a:r>
              <a:rPr lang="en-US" sz="3600" dirty="0" smtClean="0"/>
              <a:t> auto-update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9" y="1588112"/>
            <a:ext cx="6096000" cy="1168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9" y="2991616"/>
            <a:ext cx="4559300" cy="787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6225197" y="4203547"/>
            <a:ext cx="692256" cy="789197"/>
            <a:chOff x="7219534" y="5541713"/>
            <a:chExt cx="692256" cy="789197"/>
          </a:xfrm>
        </p:grpSpPr>
        <p:sp>
          <p:nvSpPr>
            <p:cNvPr id="9" name="Cube 8"/>
            <p:cNvSpPr/>
            <p:nvPr/>
          </p:nvSpPr>
          <p:spPr>
            <a:xfrm>
              <a:off x="7224197" y="5541713"/>
              <a:ext cx="682931" cy="789197"/>
            </a:xfrm>
            <a:prstGeom prst="cub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7224197" y="609910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7224197" y="5989111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7224197" y="5862853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7743926" y="5828302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7739263" y="5936801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7739264" y="5697443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219534" y="621316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7734601" y="6047756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5098610" y="5541713"/>
            <a:ext cx="687593" cy="671453"/>
            <a:chOff x="4151146" y="4269751"/>
            <a:chExt cx="458395" cy="447635"/>
          </a:xfrm>
        </p:grpSpPr>
        <p:sp>
          <p:nvSpPr>
            <p:cNvPr id="19" name="Cube 18"/>
            <p:cNvSpPr/>
            <p:nvPr/>
          </p:nvSpPr>
          <p:spPr>
            <a:xfrm>
              <a:off x="4151146" y="4269751"/>
              <a:ext cx="455287" cy="447635"/>
            </a:xfrm>
            <a:prstGeom prst="cub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4151146" y="464134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4151146" y="4568016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4151146" y="4483844"/>
              <a:ext cx="343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497632" y="4460810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494523" y="4533143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4494524" y="4373571"/>
              <a:ext cx="111909" cy="1119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Arrow Connector 25"/>
          <p:cNvCxnSpPr/>
          <p:nvPr/>
        </p:nvCxnSpPr>
        <p:spPr>
          <a:xfrm flipV="1">
            <a:off x="5814595" y="5041167"/>
            <a:ext cx="352901" cy="43198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6230458" y="3779016"/>
            <a:ext cx="7906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GitLab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 rot="5400000" flipV="1">
            <a:off x="6895899" y="5000674"/>
            <a:ext cx="352901" cy="43198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960842" y="6386109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Daniel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7191709" y="6386109"/>
            <a:ext cx="8183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 smtClean="0"/>
              <a:t>Staniel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219534" y="5541713"/>
            <a:ext cx="692256" cy="789197"/>
            <a:chOff x="7219534" y="5541713"/>
            <a:chExt cx="692256" cy="789197"/>
          </a:xfrm>
        </p:grpSpPr>
        <p:sp>
          <p:nvSpPr>
            <p:cNvPr id="32" name="Cube 31"/>
            <p:cNvSpPr/>
            <p:nvPr/>
          </p:nvSpPr>
          <p:spPr>
            <a:xfrm>
              <a:off x="7224197" y="5541713"/>
              <a:ext cx="682931" cy="789197"/>
            </a:xfrm>
            <a:prstGeom prst="cub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7224197" y="609910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7224197" y="5989111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7224197" y="5862853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7743926" y="5828302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7739263" y="5936801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7739264" y="5697443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7219534" y="621316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V="1">
              <a:off x="7734601" y="6047756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0421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5095292" y="5534733"/>
            <a:ext cx="702554" cy="789197"/>
            <a:chOff x="7209236" y="5541713"/>
            <a:chExt cx="702554" cy="789197"/>
          </a:xfrm>
        </p:grpSpPr>
        <p:sp>
          <p:nvSpPr>
            <p:cNvPr id="42" name="Cube 41"/>
            <p:cNvSpPr/>
            <p:nvPr/>
          </p:nvSpPr>
          <p:spPr>
            <a:xfrm>
              <a:off x="7209236" y="5541713"/>
              <a:ext cx="682931" cy="789197"/>
            </a:xfrm>
            <a:prstGeom prst="cub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7224197" y="609910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224197" y="5989111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7224197" y="5862853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7743926" y="5828302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flipV="1">
              <a:off x="7739263" y="5936801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7739264" y="5697443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7219534" y="621316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7734601" y="6047756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/>
          <p:cNvSpPr txBox="1"/>
          <p:nvPr/>
        </p:nvSpPr>
        <p:spPr>
          <a:xfrm>
            <a:off x="884118" y="709175"/>
            <a:ext cx="73998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Daniel </a:t>
            </a:r>
            <a:r>
              <a:rPr lang="en-US" sz="3600" i="1" dirty="0" err="1" smtClean="0"/>
              <a:t>git</a:t>
            </a:r>
            <a:r>
              <a:rPr lang="en-US" sz="3600" i="1" dirty="0" smtClean="0"/>
              <a:t> pulls</a:t>
            </a:r>
            <a:r>
              <a:rPr lang="en-US" sz="3600" dirty="0" smtClean="0"/>
              <a:t> changes </a:t>
            </a:r>
          </a:p>
          <a:p>
            <a:r>
              <a:rPr lang="en-US" sz="3600" dirty="0" smtClean="0"/>
              <a:t>from repository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75350" y="2245911"/>
            <a:ext cx="5968650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pull</a:t>
            </a:r>
            <a:endParaRPr lang="en-US" sz="2400" dirty="0"/>
          </a:p>
        </p:txBody>
      </p:sp>
      <p:grpSp>
        <p:nvGrpSpPr>
          <p:cNvPr id="8" name="Group 7"/>
          <p:cNvGrpSpPr/>
          <p:nvPr/>
        </p:nvGrpSpPr>
        <p:grpSpPr>
          <a:xfrm>
            <a:off x="6225197" y="4203547"/>
            <a:ext cx="692256" cy="789197"/>
            <a:chOff x="7219534" y="5541713"/>
            <a:chExt cx="692256" cy="789197"/>
          </a:xfrm>
        </p:grpSpPr>
        <p:sp>
          <p:nvSpPr>
            <p:cNvPr id="9" name="Cube 8"/>
            <p:cNvSpPr/>
            <p:nvPr/>
          </p:nvSpPr>
          <p:spPr>
            <a:xfrm>
              <a:off x="7224197" y="5541713"/>
              <a:ext cx="682931" cy="789197"/>
            </a:xfrm>
            <a:prstGeom prst="cub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7224197" y="609910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7224197" y="5989111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7224197" y="5862853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7743926" y="5828302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7739263" y="5936801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7739264" y="5697443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219534" y="621316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7734601" y="6047756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Arrow Connector 25"/>
          <p:cNvCxnSpPr/>
          <p:nvPr/>
        </p:nvCxnSpPr>
        <p:spPr>
          <a:xfrm flipV="1">
            <a:off x="5814595" y="5041167"/>
            <a:ext cx="352901" cy="43198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6230458" y="3779016"/>
            <a:ext cx="7906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GitLab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 rot="5400000" flipV="1">
            <a:off x="6895899" y="5000674"/>
            <a:ext cx="352901" cy="431989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960842" y="6386109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Daniel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7191709" y="6386109"/>
            <a:ext cx="8183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 smtClean="0"/>
              <a:t>Staniel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219534" y="5541713"/>
            <a:ext cx="692256" cy="789197"/>
            <a:chOff x="7219534" y="5541713"/>
            <a:chExt cx="692256" cy="789197"/>
          </a:xfrm>
        </p:grpSpPr>
        <p:sp>
          <p:nvSpPr>
            <p:cNvPr id="32" name="Cube 31"/>
            <p:cNvSpPr/>
            <p:nvPr/>
          </p:nvSpPr>
          <p:spPr>
            <a:xfrm>
              <a:off x="7224197" y="5541713"/>
              <a:ext cx="682931" cy="789197"/>
            </a:xfrm>
            <a:prstGeom prst="cub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7224197" y="609910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7224197" y="5989111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7224197" y="5862853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7743926" y="5828302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7739263" y="5936801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7739264" y="5697443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7219534" y="6213166"/>
              <a:ext cx="51506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V="1">
              <a:off x="7734601" y="6047756"/>
              <a:ext cx="167864" cy="1678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229" y="2208240"/>
            <a:ext cx="6647767" cy="445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12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Managing conflicts</a:t>
            </a:r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1637295" y="1521758"/>
            <a:ext cx="677807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Suppose: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(1) </a:t>
            </a:r>
            <a:r>
              <a:rPr lang="en-US" sz="2400" dirty="0" err="1" smtClean="0"/>
              <a:t>Staniel</a:t>
            </a:r>
            <a:r>
              <a:rPr lang="en-US" sz="2400" dirty="0" smtClean="0"/>
              <a:t> edits a file and pushes the changes</a:t>
            </a:r>
          </a:p>
          <a:p>
            <a:r>
              <a:rPr lang="en-US" sz="2400" dirty="0" smtClean="0"/>
              <a:t>	(2) Daniel edits </a:t>
            </a:r>
            <a:r>
              <a:rPr lang="en-US" sz="2400" i="1" dirty="0" smtClean="0"/>
              <a:t>the same file</a:t>
            </a:r>
            <a:r>
              <a:rPr lang="en-US" sz="2400" dirty="0" smtClean="0"/>
              <a:t> without pulling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(3) Daniel tries to push his changes?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480" y="3574617"/>
            <a:ext cx="5179141" cy="2900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42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Managing conflicts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3889" r="19807"/>
          <a:stretch/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75350" y="3102939"/>
            <a:ext cx="5968650" cy="15696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vim part2/file1.txt</a:t>
            </a:r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add .</a:t>
            </a:r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commit -m “file1 in part2 edited by Stan”</a:t>
            </a:r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push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1637295" y="1355506"/>
            <a:ext cx="677807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Suppose:</a:t>
            </a:r>
          </a:p>
          <a:p>
            <a:r>
              <a:rPr lang="en-US" sz="2400" dirty="0"/>
              <a:t>	</a:t>
            </a:r>
            <a:r>
              <a:rPr lang="en-US" sz="2400" dirty="0" smtClean="0">
                <a:solidFill>
                  <a:srgbClr val="FF0000"/>
                </a:solidFill>
              </a:rPr>
              <a:t>(1) </a:t>
            </a:r>
            <a:r>
              <a:rPr lang="en-US" sz="2400" dirty="0" err="1" smtClean="0">
                <a:solidFill>
                  <a:srgbClr val="FF0000"/>
                </a:solidFill>
              </a:rPr>
              <a:t>Staniel</a:t>
            </a:r>
            <a:r>
              <a:rPr lang="en-US" sz="2400" dirty="0" smtClean="0">
                <a:solidFill>
                  <a:srgbClr val="FF0000"/>
                </a:solidFill>
              </a:rPr>
              <a:t> edits a file and pushes the changes</a:t>
            </a:r>
          </a:p>
          <a:p>
            <a:r>
              <a:rPr lang="en-US" sz="2400" dirty="0" smtClean="0"/>
              <a:t>	(2) Daniel edits </a:t>
            </a:r>
            <a:r>
              <a:rPr lang="en-US" sz="2400" i="1" dirty="0" smtClean="0"/>
              <a:t>the same file</a:t>
            </a:r>
            <a:r>
              <a:rPr lang="en-US" sz="2400" dirty="0" smtClean="0"/>
              <a:t> without pulling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(3) Daniel tries to push his changes?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6288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In part 1 we had a repository...</a:t>
            </a:r>
            <a:endParaRPr lang="en-US" sz="3600" dirty="0"/>
          </a:p>
        </p:txBody>
      </p:sp>
      <p:grpSp>
        <p:nvGrpSpPr>
          <p:cNvPr id="5" name="Group 4"/>
          <p:cNvGrpSpPr/>
          <p:nvPr/>
        </p:nvGrpSpPr>
        <p:grpSpPr>
          <a:xfrm>
            <a:off x="151738" y="1016583"/>
            <a:ext cx="8762514" cy="5426986"/>
            <a:chOff x="151738" y="1016583"/>
            <a:chExt cx="8762514" cy="5426986"/>
          </a:xfrm>
        </p:grpSpPr>
        <p:sp>
          <p:nvSpPr>
            <p:cNvPr id="8" name="Oval 7"/>
            <p:cNvSpPr/>
            <p:nvPr/>
          </p:nvSpPr>
          <p:spPr>
            <a:xfrm>
              <a:off x="151738" y="3072021"/>
              <a:ext cx="859263" cy="73771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 smtClean="0">
                  <a:solidFill>
                    <a:srgbClr val="FF0000"/>
                  </a:solidFill>
                </a:rPr>
                <a:t>C0</a:t>
              </a:r>
              <a:endParaRPr lang="en-US" sz="3200" b="1" dirty="0">
                <a:solidFill>
                  <a:srgbClr val="FF0000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5158890" y="3072022"/>
              <a:ext cx="859263" cy="73771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 smtClean="0">
                  <a:solidFill>
                    <a:srgbClr val="FF0000"/>
                  </a:solidFill>
                </a:rPr>
                <a:t>C4</a:t>
              </a:r>
              <a:endParaRPr lang="en-US" sz="32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403526" y="3072021"/>
              <a:ext cx="859263" cy="73771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 smtClean="0">
                  <a:solidFill>
                    <a:srgbClr val="FF0000"/>
                  </a:solidFill>
                </a:rPr>
                <a:t>C1</a:t>
              </a:r>
              <a:endParaRPr lang="en-US" sz="3200" b="1" dirty="0">
                <a:solidFill>
                  <a:srgbClr val="FF0000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3907102" y="4333893"/>
              <a:ext cx="859263" cy="73771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 smtClean="0">
                  <a:solidFill>
                    <a:srgbClr val="FF0000"/>
                  </a:solidFill>
                </a:rPr>
                <a:t>C3</a:t>
              </a:r>
              <a:endParaRPr lang="en-US" sz="3200" b="1" dirty="0">
                <a:solidFill>
                  <a:srgbClr val="FF0000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2655314" y="4333893"/>
              <a:ext cx="859263" cy="73771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 smtClean="0">
                  <a:solidFill>
                    <a:srgbClr val="FF0000"/>
                  </a:solidFill>
                </a:rPr>
                <a:t>C2</a:t>
              </a:r>
              <a:endParaRPr lang="en-US" sz="3200" b="1" dirty="0">
                <a:solidFill>
                  <a:srgbClr val="FF0000"/>
                </a:solidFill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6410677" y="4333893"/>
              <a:ext cx="859263" cy="73771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 smtClean="0">
                  <a:solidFill>
                    <a:srgbClr val="FF0000"/>
                  </a:solidFill>
                </a:rPr>
                <a:t>C5</a:t>
              </a:r>
              <a:endParaRPr lang="en-US" sz="32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7662465" y="3068773"/>
              <a:ext cx="859263" cy="73771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 smtClean="0">
                  <a:solidFill>
                    <a:srgbClr val="FF0000"/>
                  </a:solidFill>
                </a:rPr>
                <a:t>C6</a:t>
              </a:r>
              <a:endParaRPr lang="en-US" sz="32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15" name="Straight Arrow Connector 14"/>
            <p:cNvCxnSpPr>
              <a:endCxn id="27" idx="6"/>
            </p:cNvCxnSpPr>
            <p:nvPr/>
          </p:nvCxnSpPr>
          <p:spPr>
            <a:xfrm flipH="1">
              <a:off x="1011001" y="3440878"/>
              <a:ext cx="39252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 flipV="1">
              <a:off x="2136953" y="3701698"/>
              <a:ext cx="644197" cy="740231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H="1">
              <a:off x="3514577" y="4702750"/>
              <a:ext cx="39252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 flipV="1">
              <a:off x="2262789" y="3440878"/>
              <a:ext cx="2896101" cy="1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H="1">
              <a:off x="4766365" y="4702750"/>
              <a:ext cx="16443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H="1">
              <a:off x="6018153" y="3437630"/>
              <a:ext cx="1644312" cy="3249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H="1">
              <a:off x="7144104" y="3698450"/>
              <a:ext cx="644197" cy="743479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6840308" y="5071606"/>
              <a:ext cx="0" cy="63425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ounded Rectangle 22"/>
            <p:cNvSpPr/>
            <p:nvPr/>
          </p:nvSpPr>
          <p:spPr>
            <a:xfrm>
              <a:off x="6018153" y="5748625"/>
              <a:ext cx="1644312" cy="694944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 smtClean="0">
                  <a:solidFill>
                    <a:schemeClr val="tx1"/>
                  </a:solidFill>
                </a:rPr>
                <a:t>latexBranch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8092096" y="2733512"/>
              <a:ext cx="1" cy="335261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7269940" y="2038568"/>
              <a:ext cx="1644312" cy="694944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master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>
              <a:off x="8092096" y="1711527"/>
              <a:ext cx="1" cy="335261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ounded Rectangle 26"/>
            <p:cNvSpPr/>
            <p:nvPr/>
          </p:nvSpPr>
          <p:spPr>
            <a:xfrm>
              <a:off x="7269940" y="1016583"/>
              <a:ext cx="1644312" cy="694944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HEAD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8" name="Rectangle 27"/>
          <p:cNvSpPr/>
          <p:nvPr/>
        </p:nvSpPr>
        <p:spPr>
          <a:xfrm>
            <a:off x="884118" y="6096097"/>
            <a:ext cx="2130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It was amazing...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134891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Managing conflicts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175350" y="3102939"/>
            <a:ext cx="5968650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vim part2/file1.txt</a:t>
            </a:r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add .</a:t>
            </a:r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commit -m “file1 in part2 edited by Dan”</a:t>
            </a:r>
          </a:p>
        </p:txBody>
      </p:sp>
      <p:sp>
        <p:nvSpPr>
          <p:cNvPr id="6" name="Rectangle 5"/>
          <p:cNvSpPr/>
          <p:nvPr/>
        </p:nvSpPr>
        <p:spPr>
          <a:xfrm>
            <a:off x="1637295" y="1355506"/>
            <a:ext cx="677807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Suppose: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(1) </a:t>
            </a:r>
            <a:r>
              <a:rPr lang="en-US" sz="2400" dirty="0" err="1" smtClean="0"/>
              <a:t>Staniel</a:t>
            </a:r>
            <a:r>
              <a:rPr lang="en-US" sz="2400" dirty="0" smtClean="0"/>
              <a:t> edits a file and pushes the changes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	(2) Daniel edits </a:t>
            </a:r>
            <a:r>
              <a:rPr lang="en-US" sz="2400" i="1" dirty="0" smtClean="0">
                <a:solidFill>
                  <a:srgbClr val="FF0000"/>
                </a:solidFill>
              </a:rPr>
              <a:t>the same file</a:t>
            </a:r>
            <a:r>
              <a:rPr lang="en-US" sz="2400" dirty="0" smtClean="0">
                <a:solidFill>
                  <a:srgbClr val="FF0000"/>
                </a:solidFill>
              </a:rPr>
              <a:t> without pulling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(3) Daniel tries to push his changes?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0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Managing conflicts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175350" y="3102939"/>
            <a:ext cx="5968650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push</a:t>
            </a:r>
          </a:p>
        </p:txBody>
      </p:sp>
      <p:sp>
        <p:nvSpPr>
          <p:cNvPr id="6" name="Rectangle 5"/>
          <p:cNvSpPr/>
          <p:nvPr/>
        </p:nvSpPr>
        <p:spPr>
          <a:xfrm>
            <a:off x="1637295" y="1355506"/>
            <a:ext cx="677807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Suppose: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(1) </a:t>
            </a:r>
            <a:r>
              <a:rPr lang="en-US" sz="2400" dirty="0" err="1" smtClean="0"/>
              <a:t>Staniel</a:t>
            </a:r>
            <a:r>
              <a:rPr lang="en-US" sz="2400" dirty="0" smtClean="0"/>
              <a:t> edits a file and pushes the changes</a:t>
            </a:r>
          </a:p>
          <a:p>
            <a:r>
              <a:rPr lang="en-US" sz="2400" dirty="0" smtClean="0"/>
              <a:t>	(2) Daniel edits </a:t>
            </a:r>
            <a:r>
              <a:rPr lang="en-US" sz="2400" i="1" dirty="0" smtClean="0"/>
              <a:t>the same file</a:t>
            </a:r>
            <a:r>
              <a:rPr lang="en-US" sz="2400" dirty="0" smtClean="0"/>
              <a:t> without pulling</a:t>
            </a:r>
          </a:p>
          <a:p>
            <a:r>
              <a:rPr lang="en-US" sz="2400" dirty="0">
                <a:solidFill>
                  <a:srgbClr val="FF0000"/>
                </a:solidFill>
              </a:rPr>
              <a:t>	</a:t>
            </a:r>
            <a:r>
              <a:rPr lang="en-US" sz="2400" dirty="0" smtClean="0">
                <a:solidFill>
                  <a:srgbClr val="FF0000"/>
                </a:solidFill>
              </a:rPr>
              <a:t>(3) Daniel tries to push his changes?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522" y="4667255"/>
            <a:ext cx="6578478" cy="1787757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2565522" y="5719156"/>
            <a:ext cx="6578478" cy="735856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581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Managing conflicts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175350" y="3102939"/>
            <a:ext cx="5968650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pull</a:t>
            </a:r>
          </a:p>
        </p:txBody>
      </p:sp>
      <p:sp>
        <p:nvSpPr>
          <p:cNvPr id="6" name="Rectangle 5"/>
          <p:cNvSpPr/>
          <p:nvPr/>
        </p:nvSpPr>
        <p:spPr>
          <a:xfrm>
            <a:off x="1637295" y="1355506"/>
            <a:ext cx="677807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Suppose: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(1) </a:t>
            </a:r>
            <a:r>
              <a:rPr lang="en-US" sz="2400" dirty="0" err="1" smtClean="0"/>
              <a:t>Staniel</a:t>
            </a:r>
            <a:r>
              <a:rPr lang="en-US" sz="2400" dirty="0" smtClean="0"/>
              <a:t> edits a file and pushes the changes</a:t>
            </a:r>
          </a:p>
          <a:p>
            <a:r>
              <a:rPr lang="en-US" sz="2400" dirty="0" smtClean="0"/>
              <a:t>	(2) Daniel edits </a:t>
            </a:r>
            <a:r>
              <a:rPr lang="en-US" sz="2400" i="1" dirty="0" smtClean="0"/>
              <a:t>the same file</a:t>
            </a:r>
            <a:r>
              <a:rPr lang="en-US" sz="2400" dirty="0" smtClean="0"/>
              <a:t> without pulling</a:t>
            </a:r>
          </a:p>
          <a:p>
            <a:r>
              <a:rPr lang="en-US" sz="2400" dirty="0">
                <a:solidFill>
                  <a:srgbClr val="FF0000"/>
                </a:solidFill>
              </a:rPr>
              <a:t>	</a:t>
            </a:r>
            <a:r>
              <a:rPr lang="en-US" sz="2400" dirty="0" smtClean="0">
                <a:solidFill>
                  <a:srgbClr val="FF0000"/>
                </a:solidFill>
              </a:rPr>
              <a:t>(3) Daniel tries to pull?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350" y="4163522"/>
            <a:ext cx="59309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5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Managing conflicts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175350" y="3102939"/>
            <a:ext cx="5968650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status</a:t>
            </a:r>
          </a:p>
        </p:txBody>
      </p:sp>
      <p:sp>
        <p:nvSpPr>
          <p:cNvPr id="6" name="Rectangle 5"/>
          <p:cNvSpPr/>
          <p:nvPr/>
        </p:nvSpPr>
        <p:spPr>
          <a:xfrm>
            <a:off x="1637295" y="1355506"/>
            <a:ext cx="677807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Suppose: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(1) </a:t>
            </a:r>
            <a:r>
              <a:rPr lang="en-US" sz="2400" dirty="0" err="1" smtClean="0"/>
              <a:t>Staniel</a:t>
            </a:r>
            <a:r>
              <a:rPr lang="en-US" sz="2400" dirty="0" smtClean="0"/>
              <a:t> edits a file and pushes the changes</a:t>
            </a:r>
          </a:p>
          <a:p>
            <a:r>
              <a:rPr lang="en-US" sz="2400" dirty="0" smtClean="0"/>
              <a:t>	(2) Daniel edits </a:t>
            </a:r>
            <a:r>
              <a:rPr lang="en-US" sz="2400" i="1" dirty="0" smtClean="0"/>
              <a:t>the same file</a:t>
            </a:r>
            <a:r>
              <a:rPr lang="en-US" sz="2400" dirty="0" smtClean="0"/>
              <a:t> without pulling</a:t>
            </a:r>
          </a:p>
          <a:p>
            <a:r>
              <a:rPr lang="en-US" sz="2400" dirty="0">
                <a:solidFill>
                  <a:srgbClr val="FF0000"/>
                </a:solidFill>
              </a:rPr>
              <a:t>	</a:t>
            </a:r>
            <a:r>
              <a:rPr lang="en-US" sz="2400" dirty="0" smtClean="0">
                <a:solidFill>
                  <a:srgbClr val="FF0000"/>
                </a:solidFill>
              </a:rPr>
              <a:t>(3) Daniel checks the status?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350" y="3866573"/>
            <a:ext cx="51943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Managing conflicts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175350" y="3102939"/>
            <a:ext cx="5968650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vim part2/file1.txt</a:t>
            </a:r>
          </a:p>
        </p:txBody>
      </p:sp>
      <p:sp>
        <p:nvSpPr>
          <p:cNvPr id="6" name="Rectangle 5"/>
          <p:cNvSpPr/>
          <p:nvPr/>
        </p:nvSpPr>
        <p:spPr>
          <a:xfrm>
            <a:off x="1637295" y="1355506"/>
            <a:ext cx="677807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Suppose: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(1) </a:t>
            </a:r>
            <a:r>
              <a:rPr lang="en-US" sz="2400" dirty="0" err="1" smtClean="0"/>
              <a:t>Staniel</a:t>
            </a:r>
            <a:r>
              <a:rPr lang="en-US" sz="2400" dirty="0" smtClean="0"/>
              <a:t> edits a file and pushes the changes</a:t>
            </a:r>
          </a:p>
          <a:p>
            <a:r>
              <a:rPr lang="en-US" sz="2400" dirty="0" smtClean="0"/>
              <a:t>	(2) Daniel edits </a:t>
            </a:r>
            <a:r>
              <a:rPr lang="en-US" sz="2400" i="1" dirty="0" smtClean="0"/>
              <a:t>the same file</a:t>
            </a:r>
            <a:r>
              <a:rPr lang="en-US" sz="2400" dirty="0" smtClean="0"/>
              <a:t> without pulling</a:t>
            </a:r>
          </a:p>
          <a:p>
            <a:r>
              <a:rPr lang="en-US" sz="2400" dirty="0">
                <a:solidFill>
                  <a:srgbClr val="FF0000"/>
                </a:solidFill>
              </a:rPr>
              <a:t>	</a:t>
            </a:r>
            <a:r>
              <a:rPr lang="en-US" sz="2400" dirty="0" smtClean="0">
                <a:solidFill>
                  <a:srgbClr val="FF0000"/>
                </a:solidFill>
              </a:rPr>
              <a:t>(3) Daniel looks at that file?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350" y="4293399"/>
            <a:ext cx="55880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9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Managing conflicts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175350" y="3102939"/>
            <a:ext cx="5968650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vim part2/file1.txt</a:t>
            </a:r>
          </a:p>
        </p:txBody>
      </p:sp>
      <p:sp>
        <p:nvSpPr>
          <p:cNvPr id="6" name="Rectangle 5"/>
          <p:cNvSpPr/>
          <p:nvPr/>
        </p:nvSpPr>
        <p:spPr>
          <a:xfrm>
            <a:off x="1637295" y="1355506"/>
            <a:ext cx="718793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Suppose: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(1) </a:t>
            </a:r>
            <a:r>
              <a:rPr lang="en-US" sz="2400" dirty="0" err="1" smtClean="0"/>
              <a:t>Staniel</a:t>
            </a:r>
            <a:r>
              <a:rPr lang="en-US" sz="2400" dirty="0" smtClean="0"/>
              <a:t> edits a file and pushes the changes</a:t>
            </a:r>
          </a:p>
          <a:p>
            <a:r>
              <a:rPr lang="en-US" sz="2400" dirty="0" smtClean="0"/>
              <a:t>	(2) Daniel edits </a:t>
            </a:r>
            <a:r>
              <a:rPr lang="en-US" sz="2400" i="1" dirty="0" smtClean="0"/>
              <a:t>the same file</a:t>
            </a:r>
            <a:r>
              <a:rPr lang="en-US" sz="2400" dirty="0" smtClean="0"/>
              <a:t> without pulling</a:t>
            </a:r>
          </a:p>
          <a:p>
            <a:r>
              <a:rPr lang="en-US" sz="2400" dirty="0">
                <a:solidFill>
                  <a:srgbClr val="FF0000"/>
                </a:solidFill>
              </a:rPr>
              <a:t>	</a:t>
            </a:r>
            <a:r>
              <a:rPr lang="en-US" sz="2400" dirty="0" smtClean="0">
                <a:solidFill>
                  <a:srgbClr val="FF0000"/>
                </a:solidFill>
              </a:rPr>
              <a:t>(3) Daniel </a:t>
            </a:r>
            <a:r>
              <a:rPr lang="en-US" sz="2400" i="1" dirty="0" smtClean="0">
                <a:solidFill>
                  <a:srgbClr val="FF0000"/>
                </a:solidFill>
              </a:rPr>
              <a:t>resolves the conflict however he wants</a:t>
            </a:r>
            <a:endParaRPr lang="en-US" sz="2400" i="1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350" y="4280071"/>
            <a:ext cx="55118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17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Managing conflicts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175350" y="3102939"/>
            <a:ext cx="5968650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add .</a:t>
            </a:r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commit -m </a:t>
            </a:r>
            <a:r>
              <a:rPr lang="en-US" sz="2400" dirty="0"/>
              <a:t>"conflict managed"</a:t>
            </a:r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push</a:t>
            </a:r>
          </a:p>
        </p:txBody>
      </p:sp>
      <p:sp>
        <p:nvSpPr>
          <p:cNvPr id="6" name="Rectangle 5"/>
          <p:cNvSpPr/>
          <p:nvPr/>
        </p:nvSpPr>
        <p:spPr>
          <a:xfrm>
            <a:off x="1637295" y="1355506"/>
            <a:ext cx="700275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Suppose: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(1) </a:t>
            </a:r>
            <a:r>
              <a:rPr lang="en-US" sz="2400" dirty="0" err="1" smtClean="0"/>
              <a:t>Staniel</a:t>
            </a:r>
            <a:r>
              <a:rPr lang="en-US" sz="2400" dirty="0" smtClean="0"/>
              <a:t> edits a file and pushes the changes</a:t>
            </a:r>
          </a:p>
          <a:p>
            <a:r>
              <a:rPr lang="en-US" sz="2400" dirty="0" smtClean="0"/>
              <a:t>	(2) Daniel edits </a:t>
            </a:r>
            <a:r>
              <a:rPr lang="en-US" sz="2400" i="1" dirty="0" smtClean="0"/>
              <a:t>the same file</a:t>
            </a:r>
            <a:r>
              <a:rPr lang="en-US" sz="2400" dirty="0" smtClean="0"/>
              <a:t> without pulling</a:t>
            </a:r>
          </a:p>
          <a:p>
            <a:r>
              <a:rPr lang="en-US" sz="2400" dirty="0">
                <a:solidFill>
                  <a:srgbClr val="FF0000"/>
                </a:solidFill>
              </a:rPr>
              <a:t>	</a:t>
            </a:r>
            <a:r>
              <a:rPr lang="en-US" sz="2400" dirty="0" smtClean="0">
                <a:solidFill>
                  <a:srgbClr val="FF0000"/>
                </a:solidFill>
              </a:rPr>
              <a:t>(3) Daniel pushes the changes to the repository</a:t>
            </a:r>
            <a:endParaRPr lang="en-US" sz="2400" i="1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32" y="4303268"/>
            <a:ext cx="2360390" cy="23603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350" y="4708763"/>
            <a:ext cx="51816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8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Managing conflicts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2911693"/>
            <a:ext cx="8496300" cy="25908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7500" y="1718101"/>
            <a:ext cx="83776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i="1" dirty="0" smtClean="0"/>
              <a:t>All </a:t>
            </a:r>
            <a:r>
              <a:rPr lang="en-US" sz="2400" dirty="0" smtClean="0"/>
              <a:t>of the attempted commits, even the one Daniel couldn’t push, become part of the repository’s history...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9498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...so collaborate nicely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118" y="1473200"/>
            <a:ext cx="3365500" cy="2413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20778"/>
          <a:stretch/>
        </p:blipFill>
        <p:spPr>
          <a:xfrm>
            <a:off x="884117" y="4051300"/>
            <a:ext cx="3365501" cy="2413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473200"/>
            <a:ext cx="4308929" cy="2413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1" r="24415"/>
          <a:stretch/>
        </p:blipFill>
        <p:spPr>
          <a:xfrm>
            <a:off x="5043713" y="4063359"/>
            <a:ext cx="3365501" cy="240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32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5283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Since then, I’ve put the files and slides in a subdirectory...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935" y="2539998"/>
            <a:ext cx="7037938" cy="230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84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Just working locally is good... </a:t>
            </a:r>
          </a:p>
          <a:p>
            <a:r>
              <a:rPr lang="en-US" sz="3600" dirty="0" smtClean="0"/>
              <a:t>but it isn’t very distributed...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667" y="2373416"/>
            <a:ext cx="3670300" cy="274891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5384801" y="3318936"/>
            <a:ext cx="1185332" cy="3442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5384801" y="3663210"/>
            <a:ext cx="1185332" cy="1806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6570134" y="3162529"/>
            <a:ext cx="24849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Remote repositories will help achieve some of these aims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93685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Step 0: Make a </a:t>
            </a:r>
            <a:r>
              <a:rPr lang="en-US" sz="3600" dirty="0" err="1" smtClean="0"/>
              <a:t>GitLab</a:t>
            </a:r>
            <a:r>
              <a:rPr lang="en-US" sz="3600" dirty="0" smtClean="0"/>
              <a:t> account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" y="2177787"/>
            <a:ext cx="9144000" cy="4680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1524198" y="1351148"/>
            <a:ext cx="78691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GitLab</a:t>
            </a:r>
            <a:r>
              <a:rPr lang="en-US" sz="2400" dirty="0" smtClean="0"/>
              <a:t> </a:t>
            </a:r>
            <a:r>
              <a:rPr lang="mr-IN" sz="2400" dirty="0" smtClean="0"/>
              <a:t>–</a:t>
            </a:r>
            <a:r>
              <a:rPr lang="en-US" sz="2400" dirty="0" smtClean="0"/>
              <a:t> an open source, web-based </a:t>
            </a:r>
            <a:r>
              <a:rPr lang="en-US" sz="2400" dirty="0" err="1" smtClean="0"/>
              <a:t>git</a:t>
            </a:r>
            <a:r>
              <a:rPr lang="en-US" sz="2400" dirty="0" smtClean="0"/>
              <a:t> repository manager</a:t>
            </a:r>
          </a:p>
          <a:p>
            <a:r>
              <a:rPr lang="en-US" sz="2400" i="1" dirty="0"/>
              <a:t>	</a:t>
            </a:r>
            <a:r>
              <a:rPr lang="en-US" sz="2400" i="1" dirty="0" smtClean="0"/>
              <a:t>Alternatives: GitHub, </a:t>
            </a:r>
            <a:r>
              <a:rPr lang="en-US" sz="2400" i="1" dirty="0" err="1" smtClean="0"/>
              <a:t>BitBucket</a:t>
            </a:r>
            <a:r>
              <a:rPr lang="en-US" sz="2400" i="1" dirty="0" smtClean="0"/>
              <a:t>...</a:t>
            </a:r>
            <a:endParaRPr lang="en-US" sz="2400" i="1" dirty="0"/>
          </a:p>
        </p:txBody>
      </p:sp>
      <p:sp>
        <p:nvSpPr>
          <p:cNvPr id="3" name="TextBox 2"/>
          <p:cNvSpPr txBox="1"/>
          <p:nvPr/>
        </p:nvSpPr>
        <p:spPr>
          <a:xfrm>
            <a:off x="884118" y="5818908"/>
            <a:ext cx="3923607" cy="6463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This </a:t>
            </a:r>
            <a:r>
              <a:rPr lang="mr-IN" dirty="0" smtClean="0">
                <a:solidFill>
                  <a:srgbClr val="FF0000"/>
                </a:solidFill>
              </a:rPr>
              <a:t>–</a:t>
            </a:r>
            <a:r>
              <a:rPr lang="en-US" dirty="0" smtClean="0">
                <a:solidFill>
                  <a:srgbClr val="FF0000"/>
                </a:solidFill>
              </a:rPr>
              <a:t> and all other screenshots in the presentation </a:t>
            </a:r>
            <a:r>
              <a:rPr lang="mr-IN" dirty="0" smtClean="0">
                <a:solidFill>
                  <a:srgbClr val="FF0000"/>
                </a:solidFill>
              </a:rPr>
              <a:t>–</a:t>
            </a:r>
            <a:r>
              <a:rPr lang="en-US" dirty="0" smtClean="0">
                <a:solidFill>
                  <a:srgbClr val="FF0000"/>
                </a:solidFill>
              </a:rPr>
              <a:t> are from Sept. 13, 2017.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97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Let’s set up a new project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884118" y="1580435"/>
            <a:ext cx="78691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“Project” being code for “repository”</a:t>
            </a:r>
            <a:endParaRPr lang="en-US" sz="24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96405"/>
            <a:ext cx="9144000" cy="22715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Oval 4"/>
          <p:cNvSpPr/>
          <p:nvPr/>
        </p:nvSpPr>
        <p:spPr>
          <a:xfrm>
            <a:off x="5808133" y="2213678"/>
            <a:ext cx="2127604" cy="123384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283984" y="4022007"/>
            <a:ext cx="860016" cy="897881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947753" y="5360781"/>
            <a:ext cx="4805482" cy="461665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Two great options for where to click</a:t>
            </a:r>
            <a:endParaRPr lang="en-US" sz="2400" i="1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>
            <a:stCxn id="7" idx="0"/>
          </p:cNvCxnSpPr>
          <p:nvPr/>
        </p:nvCxnSpPr>
        <p:spPr>
          <a:xfrm flipV="1">
            <a:off x="6350494" y="3447526"/>
            <a:ext cx="541373" cy="19132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7" idx="0"/>
            <a:endCxn id="6" idx="2"/>
          </p:cNvCxnSpPr>
          <p:nvPr/>
        </p:nvCxnSpPr>
        <p:spPr>
          <a:xfrm flipV="1">
            <a:off x="6350494" y="4470948"/>
            <a:ext cx="1933490" cy="8898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39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Let’s set up a new project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4264"/>
            <a:ext cx="9144000" cy="465499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Oval 4"/>
          <p:cNvSpPr/>
          <p:nvPr/>
        </p:nvSpPr>
        <p:spPr>
          <a:xfrm>
            <a:off x="2450112" y="1882311"/>
            <a:ext cx="860016" cy="897881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468112" y="3033881"/>
            <a:ext cx="3428760" cy="897881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212368" y="4680375"/>
            <a:ext cx="3712944" cy="1827643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0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And </a:t>
            </a:r>
            <a:r>
              <a:rPr lang="en-US" sz="3600" i="1" dirty="0" smtClean="0"/>
              <a:t>push </a:t>
            </a:r>
            <a:r>
              <a:rPr lang="en-US" sz="3600" dirty="0" smtClean="0"/>
              <a:t>our existing</a:t>
            </a:r>
          </a:p>
          <a:p>
            <a:r>
              <a:rPr lang="en-US" sz="3600" dirty="0" smtClean="0"/>
              <a:t>repository to the cloud!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3175350" y="2245911"/>
            <a:ext cx="5968650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$ </a:t>
            </a:r>
            <a:r>
              <a:rPr lang="en-US" sz="1400" dirty="0" err="1" smtClean="0"/>
              <a:t>git</a:t>
            </a:r>
            <a:r>
              <a:rPr lang="en-US" sz="1400" dirty="0" smtClean="0"/>
              <a:t> remote add origin https://</a:t>
            </a:r>
            <a:r>
              <a:rPr lang="en-US" sz="1400" dirty="0" err="1" smtClean="0"/>
              <a:t>gitlab.com</a:t>
            </a:r>
            <a:r>
              <a:rPr lang="en-US" sz="1400" dirty="0" smtClean="0"/>
              <a:t>/</a:t>
            </a:r>
            <a:r>
              <a:rPr lang="en-US" sz="1400" dirty="0" err="1" smtClean="0"/>
              <a:t>dmsussman</a:t>
            </a:r>
            <a:r>
              <a:rPr lang="en-US" sz="1400" dirty="0" smtClean="0"/>
              <a:t>/</a:t>
            </a:r>
            <a:r>
              <a:rPr lang="en-US" sz="1400" dirty="0" err="1" smtClean="0"/>
              <a:t>workingWithGit.git</a:t>
            </a:r>
            <a:endParaRPr lang="en-US" sz="1400" dirty="0" smtClean="0"/>
          </a:p>
          <a:p>
            <a:r>
              <a:rPr lang="en-US" sz="2400" dirty="0" smtClean="0"/>
              <a:t>$ </a:t>
            </a:r>
            <a:r>
              <a:rPr lang="en-US" sz="2400" dirty="0" err="1" smtClean="0"/>
              <a:t>git</a:t>
            </a:r>
            <a:r>
              <a:rPr lang="en-US" sz="2400" dirty="0" smtClean="0"/>
              <a:t> push </a:t>
            </a:r>
            <a:r>
              <a:rPr lang="mr-IN" sz="2400" dirty="0" smtClean="0"/>
              <a:t>–</a:t>
            </a:r>
            <a:r>
              <a:rPr lang="en-US" sz="2400" dirty="0" smtClean="0"/>
              <a:t>u origin --all 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2245911"/>
            <a:ext cx="31575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Assuming we’re already in the project directory:</a:t>
            </a:r>
            <a:endParaRPr lang="en-US" sz="24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051" y="3995850"/>
            <a:ext cx="5080000" cy="1816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1158251" y="3534185"/>
            <a:ext cx="71257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GitLab</a:t>
            </a:r>
            <a:r>
              <a:rPr lang="en-US" sz="2400" dirty="0" smtClean="0"/>
              <a:t> provides step by step instructions for exactly this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115744" y="6042782"/>
            <a:ext cx="91010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Comment: google any </a:t>
            </a:r>
            <a:r>
              <a:rPr lang="en-US" sz="2400" dirty="0" err="1" smtClean="0"/>
              <a:t>git</a:t>
            </a:r>
            <a:r>
              <a:rPr lang="en-US" sz="2400" dirty="0" smtClean="0"/>
              <a:t>-related question, and you will find the answer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470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4118" y="709175"/>
            <a:ext cx="73998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There is now an equivalent repository...in the cloud!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0398" y="709175"/>
            <a:ext cx="2896630" cy="144831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" y="2322082"/>
            <a:ext cx="9144000" cy="4325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145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otWideScree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tWideScreen" id="{799F0724-B9A1-B042-A052-4B2E291ECD06}" vid="{9420BFA6-9D16-9D49-85D7-03C8B06196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244</TotalTime>
  <Words>568</Words>
  <Application>Microsoft Macintosh PowerPoint</Application>
  <PresentationFormat>On-screen Show (4:3)</PresentationFormat>
  <Paragraphs>149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Mangal</vt:lpstr>
      <vt:lpstr>notWideScreen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19</cp:revision>
  <dcterms:created xsi:type="dcterms:W3CDTF">2017-09-13T12:35:24Z</dcterms:created>
  <dcterms:modified xsi:type="dcterms:W3CDTF">2017-09-14T13:14:50Z</dcterms:modified>
</cp:coreProperties>
</file>

<file path=docProps/thumbnail.jpeg>
</file>